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9" roundtripDataSignature="AMtx7mjM1C1wLjR7OLY+TpFsMeRxF/YXh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customschemas.google.com/relationships/presentationmetadata" Target="meta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wsop.com/poker-hands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Welcome!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c92b35f30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c92b35f30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The other prizes will be announced later; some prizes will not be announced until after they have been awarded.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4th and 5th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Language bots - set a minimum of where they're placing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Scrimmage server prizes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Longest time at top of scrimmage server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-"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Top 3 on scrimmage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Talk about target audiences for the six classes (more beginner for the first one, second one is beginner if you know poker. Will have live coding in classes 1+2. All slides will be released and all lectures will be recorded and made available on the pokerbots website) Also talk about class objectives briefly for each one.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Strategy report 3-5 pages; miss a week -&gt; submit a make up, 0.5 pages double spaced, simple explantion of what you tried to do that didn’t work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one of the most famous card games in the world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https://www.wsop.com/poker-hands/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This is our amazing team!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c9116ec69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g1c9116ec69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Shreyas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---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Guess the average height of the PKR team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Sony Headphones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Guess the average height of the PKR team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Sony Headphones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Airpods!!!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E1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5"/>
          <p:cNvSpPr txBox="1"/>
          <p:nvPr>
            <p:ph type="ctrTitle"/>
          </p:nvPr>
        </p:nvSpPr>
        <p:spPr>
          <a:xfrm>
            <a:off x="311700" y="2466563"/>
            <a:ext cx="85206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aleway"/>
              <a:buNone/>
              <a:defRPr sz="5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35"/>
          <p:cNvSpPr txBox="1"/>
          <p:nvPr>
            <p:ph idx="1" type="subTitle"/>
          </p:nvPr>
        </p:nvSpPr>
        <p:spPr>
          <a:xfrm>
            <a:off x="311700" y="4240900"/>
            <a:ext cx="852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9225" y="323250"/>
            <a:ext cx="2131550" cy="19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5600" y="1361750"/>
            <a:ext cx="1644450" cy="15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6"/>
          <p:cNvSpPr txBox="1"/>
          <p:nvPr/>
        </p:nvSpPr>
        <p:spPr>
          <a:xfrm>
            <a:off x="3312750" y="2996400"/>
            <a:ext cx="2518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POKERBOTS</a:t>
            </a:r>
            <a:endParaRPr b="0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" name="Google Shape;44;p46"/>
          <p:cNvSpPr txBox="1"/>
          <p:nvPr/>
        </p:nvSpPr>
        <p:spPr>
          <a:xfrm>
            <a:off x="3871500" y="3562325"/>
            <a:ext cx="1401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MIT 6.176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016699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37"/>
          <p:cNvPicPr preferRelativeResize="0"/>
          <p:nvPr/>
        </p:nvPicPr>
        <p:blipFill rotWithShape="1">
          <a:blip r:embed="rId2">
            <a:alphaModFix amt="10000"/>
          </a:blip>
          <a:srcRect b="0" l="20489" r="0" t="0"/>
          <a:stretch/>
        </p:blipFill>
        <p:spPr>
          <a:xfrm>
            <a:off x="0" y="678500"/>
            <a:ext cx="3161250" cy="4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000E1F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7"/>
          <p:cNvSpPr txBox="1"/>
          <p:nvPr>
            <p:ph type="ctrTitle"/>
          </p:nvPr>
        </p:nvSpPr>
        <p:spPr>
          <a:xfrm>
            <a:off x="311700" y="2466563"/>
            <a:ext cx="85206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aleway"/>
              <a:buNone/>
              <a:defRPr sz="5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" name="Google Shape;54;p47"/>
          <p:cNvSpPr txBox="1"/>
          <p:nvPr>
            <p:ph idx="1" type="subTitle"/>
          </p:nvPr>
        </p:nvSpPr>
        <p:spPr>
          <a:xfrm>
            <a:off x="311700" y="4240900"/>
            <a:ext cx="852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55" name="Google Shape;55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49225" y="323250"/>
            <a:ext cx="2131550" cy="19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16699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8" name="Google Shape;58;p48"/>
          <p:cNvPicPr preferRelativeResize="0"/>
          <p:nvPr/>
        </p:nvPicPr>
        <p:blipFill rotWithShape="1">
          <a:blip r:embed="rId2">
            <a:alphaModFix amt="10000"/>
          </a:blip>
          <a:srcRect b="0" l="27895" r="0" t="0"/>
          <a:stretch/>
        </p:blipFill>
        <p:spPr>
          <a:xfrm>
            <a:off x="0" y="211100"/>
            <a:ext cx="2729800" cy="49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de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2" name="Google Shape;62;p49"/>
          <p:cNvPicPr preferRelativeResize="0"/>
          <p:nvPr/>
        </p:nvPicPr>
        <p:blipFill rotWithShape="1">
          <a:blip r:embed="rId2">
            <a:alphaModFix amt="10000"/>
          </a:blip>
          <a:srcRect b="0" l="0" r="49892" t="0"/>
          <a:stretch/>
        </p:blipFill>
        <p:spPr>
          <a:xfrm>
            <a:off x="7187021" y="0"/>
            <a:ext cx="1956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ub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6" name="Google Shape;66;p50"/>
          <p:cNvPicPr preferRelativeResize="0"/>
          <p:nvPr/>
        </p:nvPicPr>
        <p:blipFill rotWithShape="1">
          <a:blip r:embed="rId2">
            <a:alphaModFix amt="10000"/>
          </a:blip>
          <a:srcRect b="0" l="0" r="49889" t="0"/>
          <a:stretch/>
        </p:blipFill>
        <p:spPr>
          <a:xfrm>
            <a:off x="7005071" y="0"/>
            <a:ext cx="21389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mond">
  <p:cSld name="TITLE_AND_TWO_COLUMNS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0" name="Google Shape;70;p51"/>
          <p:cNvPicPr preferRelativeResize="0"/>
          <p:nvPr/>
        </p:nvPicPr>
        <p:blipFill rotWithShape="1">
          <a:blip r:embed="rId2">
            <a:alphaModFix amt="10000"/>
          </a:blip>
          <a:srcRect b="0" l="0" r="49932" t="0"/>
          <a:stretch/>
        </p:blipFill>
        <p:spPr>
          <a:xfrm>
            <a:off x="7348120" y="0"/>
            <a:ext cx="1795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rt">
  <p:cSld name="TITLE_AND_TWO_COLUMNS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4" name="Google Shape;74;p52"/>
          <p:cNvPicPr preferRelativeResize="0"/>
          <p:nvPr/>
        </p:nvPicPr>
        <p:blipFill rotWithShape="1">
          <a:blip r:embed="rId2">
            <a:alphaModFix amt="10000"/>
          </a:blip>
          <a:srcRect b="0" l="0" r="49954" t="0"/>
          <a:stretch/>
        </p:blipFill>
        <p:spPr>
          <a:xfrm>
            <a:off x="6851827" y="0"/>
            <a:ext cx="2292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16699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77" name="Google Shape;77;p53"/>
          <p:cNvPicPr preferRelativeResize="0"/>
          <p:nvPr/>
        </p:nvPicPr>
        <p:blipFill rotWithShape="1">
          <a:blip r:embed="rId2">
            <a:alphaModFix amt="10000"/>
          </a:blip>
          <a:srcRect b="0" l="26155" r="0" t="0"/>
          <a:stretch/>
        </p:blipFill>
        <p:spPr>
          <a:xfrm>
            <a:off x="0" y="418575"/>
            <a:ext cx="2895450" cy="47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016699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pic>
        <p:nvPicPr>
          <p:cNvPr id="80" name="Google Shape;80;p54"/>
          <p:cNvPicPr preferRelativeResize="0"/>
          <p:nvPr/>
        </p:nvPicPr>
        <p:blipFill rotWithShape="1">
          <a:blip r:embed="rId2">
            <a:alphaModFix amt="10000"/>
          </a:blip>
          <a:srcRect b="0" l="15268" r="0" t="0"/>
          <a:stretch/>
        </p:blipFill>
        <p:spPr>
          <a:xfrm>
            <a:off x="1" y="349650"/>
            <a:ext cx="2832675" cy="47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mond">
  <p:cSld name="TITLE_AND_TWO_COLUMNS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" name="Google Shape;1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5" name="Google Shape;15;p38"/>
          <p:cNvPicPr preferRelativeResize="0"/>
          <p:nvPr/>
        </p:nvPicPr>
        <p:blipFill rotWithShape="1">
          <a:blip r:embed="rId2">
            <a:alphaModFix amt="10000"/>
          </a:blip>
          <a:srcRect b="0" l="0" r="49932" t="0"/>
          <a:stretch/>
        </p:blipFill>
        <p:spPr>
          <a:xfrm>
            <a:off x="7348120" y="0"/>
            <a:ext cx="1795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85600" y="1361750"/>
            <a:ext cx="1644450" cy="15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5"/>
          <p:cNvSpPr txBox="1"/>
          <p:nvPr/>
        </p:nvSpPr>
        <p:spPr>
          <a:xfrm>
            <a:off x="3312750" y="2996400"/>
            <a:ext cx="25185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POKERBOTS</a:t>
            </a:r>
            <a:endParaRPr b="0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55"/>
          <p:cNvSpPr txBox="1"/>
          <p:nvPr/>
        </p:nvSpPr>
        <p:spPr>
          <a:xfrm>
            <a:off x="3871500" y="3562325"/>
            <a:ext cx="14010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MIT 6.176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016699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8" name="Google Shape;18;p39"/>
          <p:cNvPicPr preferRelativeResize="0"/>
          <p:nvPr/>
        </p:nvPicPr>
        <p:blipFill rotWithShape="1">
          <a:blip r:embed="rId2">
            <a:alphaModFix amt="10000"/>
          </a:blip>
          <a:srcRect b="0" l="26155" r="0" t="0"/>
          <a:stretch/>
        </p:blipFill>
        <p:spPr>
          <a:xfrm>
            <a:off x="0" y="418575"/>
            <a:ext cx="2895450" cy="472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016699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aleway"/>
              <a:buNone/>
              <a:defRPr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1" name="Google Shape;21;p40"/>
          <p:cNvPicPr preferRelativeResize="0"/>
          <p:nvPr/>
        </p:nvPicPr>
        <p:blipFill rotWithShape="1">
          <a:blip r:embed="rId2">
            <a:alphaModFix amt="10000"/>
          </a:blip>
          <a:srcRect b="0" l="27895" r="0" t="0"/>
          <a:stretch/>
        </p:blipFill>
        <p:spPr>
          <a:xfrm>
            <a:off x="0" y="211100"/>
            <a:ext cx="2729800" cy="49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ade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5" name="Google Shape;25;p41"/>
          <p:cNvPicPr preferRelativeResize="0"/>
          <p:nvPr/>
        </p:nvPicPr>
        <p:blipFill rotWithShape="1">
          <a:blip r:embed="rId2">
            <a:alphaModFix amt="10000"/>
          </a:blip>
          <a:srcRect b="0" l="0" r="49892" t="0"/>
          <a:stretch/>
        </p:blipFill>
        <p:spPr>
          <a:xfrm>
            <a:off x="7187021" y="0"/>
            <a:ext cx="19569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016699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" name="Google Shape;28;p4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9" name="Google Shape;29;p42"/>
          <p:cNvPicPr preferRelativeResize="0"/>
          <p:nvPr/>
        </p:nvPicPr>
        <p:blipFill rotWithShape="1">
          <a:blip r:embed="rId2">
            <a:alphaModFix amt="10000"/>
          </a:blip>
          <a:srcRect b="0" l="20489" r="0" t="0"/>
          <a:stretch/>
        </p:blipFill>
        <p:spPr>
          <a:xfrm>
            <a:off x="0" y="678500"/>
            <a:ext cx="3161250" cy="44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rt">
  <p:cSld name="TITLE_AND_TWO_COLUMNS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3" name="Google Shape;33;p43"/>
          <p:cNvPicPr preferRelativeResize="0"/>
          <p:nvPr/>
        </p:nvPicPr>
        <p:blipFill rotWithShape="1">
          <a:blip r:embed="rId2">
            <a:alphaModFix amt="10000"/>
          </a:blip>
          <a:srcRect b="0" l="0" r="49954" t="0"/>
          <a:stretch/>
        </p:blipFill>
        <p:spPr>
          <a:xfrm>
            <a:off x="6851827" y="0"/>
            <a:ext cx="2292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ub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37" name="Google Shape;37;p44"/>
          <p:cNvPicPr preferRelativeResize="0"/>
          <p:nvPr/>
        </p:nvPicPr>
        <p:blipFill rotWithShape="1">
          <a:blip r:embed="rId2">
            <a:alphaModFix amt="10000"/>
          </a:blip>
          <a:srcRect b="0" l="0" r="49889" t="0"/>
          <a:stretch/>
        </p:blipFill>
        <p:spPr>
          <a:xfrm>
            <a:off x="7005071" y="0"/>
            <a:ext cx="21389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016699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pic>
        <p:nvPicPr>
          <p:cNvPr id="40" name="Google Shape;40;p45"/>
          <p:cNvPicPr preferRelativeResize="0"/>
          <p:nvPr/>
        </p:nvPicPr>
        <p:blipFill rotWithShape="1">
          <a:blip r:embed="rId2">
            <a:alphaModFix amt="10000"/>
          </a:blip>
          <a:srcRect b="0" l="15268" r="0" t="0"/>
          <a:stretch/>
        </p:blipFill>
        <p:spPr>
          <a:xfrm>
            <a:off x="1" y="349650"/>
            <a:ext cx="2832675" cy="479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E1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  <a:defRPr b="0" i="0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E1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aleway"/>
              <a:buNone/>
              <a:defRPr b="0" i="0" sz="2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  <a:defRPr b="0" i="0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2.jp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30.png"/><Relationship Id="rId10" Type="http://schemas.openxmlformats.org/officeDocument/2006/relationships/image" Target="../media/image25.jpg"/><Relationship Id="rId9" Type="http://schemas.openxmlformats.org/officeDocument/2006/relationships/image" Target="../media/image20.png"/><Relationship Id="rId5" Type="http://schemas.openxmlformats.org/officeDocument/2006/relationships/image" Target="../media/image45.jpg"/><Relationship Id="rId6" Type="http://schemas.openxmlformats.org/officeDocument/2006/relationships/image" Target="../media/image47.jpg"/><Relationship Id="rId7" Type="http://schemas.openxmlformats.org/officeDocument/2006/relationships/image" Target="../media/image36.png"/><Relationship Id="rId8" Type="http://schemas.openxmlformats.org/officeDocument/2006/relationships/image" Target="../media/image4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27.png"/><Relationship Id="rId13" Type="http://schemas.openxmlformats.org/officeDocument/2006/relationships/image" Target="../media/image32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Relationship Id="rId4" Type="http://schemas.openxmlformats.org/officeDocument/2006/relationships/image" Target="../media/image18.png"/><Relationship Id="rId9" Type="http://schemas.openxmlformats.org/officeDocument/2006/relationships/image" Target="../media/image33.png"/><Relationship Id="rId15" Type="http://schemas.openxmlformats.org/officeDocument/2006/relationships/image" Target="../media/image35.png"/><Relationship Id="rId14" Type="http://schemas.openxmlformats.org/officeDocument/2006/relationships/image" Target="../media/image31.png"/><Relationship Id="rId5" Type="http://schemas.openxmlformats.org/officeDocument/2006/relationships/image" Target="../media/image24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Relationship Id="rId8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>
            <p:ph type="ctrTitle"/>
          </p:nvPr>
        </p:nvSpPr>
        <p:spPr>
          <a:xfrm>
            <a:off x="311700" y="2466563"/>
            <a:ext cx="8520600" cy="16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Pokerbots 2023</a:t>
            </a:r>
            <a:endParaRPr/>
          </a:p>
        </p:txBody>
      </p:sp>
      <p:sp>
        <p:nvSpPr>
          <p:cNvPr id="90" name="Google Shape;90;p1"/>
          <p:cNvSpPr txBox="1"/>
          <p:nvPr>
            <p:ph idx="1" type="subTitle"/>
          </p:nvPr>
        </p:nvSpPr>
        <p:spPr>
          <a:xfrm>
            <a:off x="311700" y="4240900"/>
            <a:ext cx="8520600" cy="6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Lecture 1: Introduction to Pokerbots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Class Structure</a:t>
            </a:r>
            <a:endParaRPr/>
          </a:p>
        </p:txBody>
      </p:sp>
      <p:sp>
        <p:nvSpPr>
          <p:cNvPr id="163" name="Google Shape;163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Six lectures, MWF 10 to 11:30pm EST (in 6-120 or pkr.bot/class for Zoom)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Office hours, MWF 11:30 to 1pm EST (in 6-120 or pkr.bot/oh</a:t>
            </a:r>
            <a:r>
              <a:rPr lang="en"/>
              <a:t> for Zoom</a:t>
            </a:r>
            <a:r>
              <a:rPr lang="en"/>
              <a:t>). </a:t>
            </a:r>
            <a:r>
              <a:rPr lang="en">
                <a:solidFill>
                  <a:schemeClr val="lt1"/>
                </a:solidFill>
              </a:rPr>
              <a:t>TR 12 to 1pm EST (virtual at pkr.bot/oh)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Scrimmage server (first three weeks)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Weekly tournaments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tournament and event (Feb 3rd)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c92b35f30f_2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Formation</a:t>
            </a:r>
            <a:endParaRPr/>
          </a:p>
        </p:txBody>
      </p:sp>
      <p:sp>
        <p:nvSpPr>
          <p:cNvPr id="169" name="Google Shape;169;g1c92b35f30f_2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Piazza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 formation post to come after lecture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Poker Afternoon #1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1/11 3:00-5:00pm EST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Location: 2-131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</a:t>
            </a:r>
            <a:r>
              <a:rPr lang="en"/>
              <a:t>ome try out the 2023 poker variant in action!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Poker Afternoon #2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1/18 3:00-5:00pm EST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Location: TBD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Team Specific Prizes under Miscellaneous Prizes category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&gt;$40k</a:t>
            </a:r>
            <a:endParaRPr/>
          </a:p>
        </p:txBody>
      </p:sp>
      <p:sp>
        <p:nvSpPr>
          <p:cNvPr id="175" name="Google Shape;17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Total Prize Amount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Prizes</a:t>
            </a:r>
            <a:endParaRPr/>
          </a:p>
        </p:txBody>
      </p:sp>
      <p:sp>
        <p:nvSpPr>
          <p:cNvPr id="181" name="Google Shape;181;p12"/>
          <p:cNvSpPr txBox="1"/>
          <p:nvPr>
            <p:ph idx="1" type="body"/>
          </p:nvPr>
        </p:nvSpPr>
        <p:spPr>
          <a:xfrm>
            <a:off x="311700" y="1152475"/>
            <a:ext cx="85206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Grand prize: $7.5k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2nd - 5th place : $5k, $3.5k, $2k, $1k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 Language Specific Prizes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~$2.5k/week Scrimmage Server Prizes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All announced prized can be viewed on the syllabus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More prizes to be announced soon!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6 Lecture Titles</a:t>
            </a:r>
            <a:endParaRPr/>
          </a:p>
        </p:txBody>
      </p:sp>
      <p:sp>
        <p:nvSpPr>
          <p:cNvPr id="187" name="Google Shape;18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Introduction to Pokerbots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Poker </a:t>
            </a:r>
            <a:r>
              <a:rPr lang="en">
                <a:solidFill>
                  <a:schemeClr val="lt1"/>
                </a:solidFill>
              </a:rPr>
              <a:t>Theory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Game Theory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Guest Lecture: Noam Brown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chemeClr val="lt1"/>
                </a:solidFill>
              </a:rPr>
              <a:t>Engineering and Performance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Advanced Topics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How to Receive Credit For This Course</a:t>
            </a:r>
            <a:endParaRPr/>
          </a:p>
        </p:txBody>
      </p:sp>
      <p:cxnSp>
        <p:nvCxnSpPr>
          <p:cNvPr id="193" name="Google Shape;193;p14"/>
          <p:cNvCxnSpPr/>
          <p:nvPr/>
        </p:nvCxnSpPr>
        <p:spPr>
          <a:xfrm>
            <a:off x="3174575" y="1891300"/>
            <a:ext cx="0" cy="2280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14"/>
          <p:cNvCxnSpPr/>
          <p:nvPr/>
        </p:nvCxnSpPr>
        <p:spPr>
          <a:xfrm>
            <a:off x="5969425" y="1891300"/>
            <a:ext cx="0" cy="22800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14"/>
          <p:cNvSpPr txBox="1"/>
          <p:nvPr/>
        </p:nvSpPr>
        <p:spPr>
          <a:xfrm>
            <a:off x="3789900" y="1493525"/>
            <a:ext cx="1564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995050" y="1493525"/>
            <a:ext cx="1564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Participate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4"/>
          <p:cNvSpPr txBox="1"/>
          <p:nvPr/>
        </p:nvSpPr>
        <p:spPr>
          <a:xfrm>
            <a:off x="6584750" y="1493525"/>
            <a:ext cx="1564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Report</a:t>
            </a:r>
            <a:endParaRPr b="1" i="0" sz="2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14"/>
          <p:cNvSpPr txBox="1"/>
          <p:nvPr/>
        </p:nvSpPr>
        <p:spPr>
          <a:xfrm>
            <a:off x="716650" y="2381800"/>
            <a:ext cx="21210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Submit a bot to the scrimmage server every week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4"/>
          <p:cNvSpPr txBox="1"/>
          <p:nvPr/>
        </p:nvSpPr>
        <p:spPr>
          <a:xfrm>
            <a:off x="3511500" y="2381800"/>
            <a:ext cx="21210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Each week you should beat your bot from the previous week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14"/>
          <p:cNvSpPr txBox="1"/>
          <p:nvPr/>
        </p:nvSpPr>
        <p:spPr>
          <a:xfrm>
            <a:off x="6306350" y="2381800"/>
            <a:ext cx="2121000" cy="129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Submit a 3-5 page strategy report at the end of the competition</a:t>
            </a:r>
            <a:endParaRPr b="0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 to Poker + Variant Rules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Heads-up No-limit Hold’em Poker Rules</a:t>
            </a:r>
            <a:endParaRPr/>
          </a:p>
        </p:txBody>
      </p:sp>
      <p:sp>
        <p:nvSpPr>
          <p:cNvPr id="211" name="Google Shape;21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Objective: earn as many chips as possible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Players </a:t>
            </a:r>
            <a:r>
              <a:rPr lang="en"/>
              <a:t>receive</a:t>
            </a:r>
            <a:r>
              <a:rPr lang="en"/>
              <a:t> two secret cards </a:t>
            </a:r>
            <a:r>
              <a:rPr i="1" lang="en"/>
              <a:t>(hole cards)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Players bet into a pot in several rounds; the pot is given to the player with the best poker hand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 of a betting round: first player can bet 0 (</a:t>
            </a:r>
            <a:r>
              <a:rPr i="1" lang="en"/>
              <a:t>check</a:t>
            </a:r>
            <a:r>
              <a:rPr lang="en"/>
              <a:t>) or any amount between “big blind” and the # of chips they have remaining. If they check, action passes to second player. If they bet, second player can </a:t>
            </a:r>
            <a:r>
              <a:rPr i="1" lang="en"/>
              <a:t>fold,</a:t>
            </a:r>
            <a:r>
              <a:rPr lang="en"/>
              <a:t> </a:t>
            </a:r>
            <a:r>
              <a:rPr i="1" lang="en"/>
              <a:t>call</a:t>
            </a:r>
            <a:r>
              <a:rPr lang="en"/>
              <a:t>, or </a:t>
            </a:r>
            <a:r>
              <a:rPr i="1" lang="en"/>
              <a:t>raise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Hand strength is determined as the best 5-card poker hand you can form out of 7 cards: 2 hole cards and 5 community cards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Poker Rules</a:t>
            </a:r>
            <a:endParaRPr/>
          </a:p>
        </p:txBody>
      </p:sp>
      <p:sp>
        <p:nvSpPr>
          <p:cNvPr id="217" name="Google Shape;217;p17"/>
          <p:cNvSpPr txBox="1"/>
          <p:nvPr>
            <p:ph idx="1" type="body"/>
          </p:nvPr>
        </p:nvSpPr>
        <p:spPr>
          <a:xfrm>
            <a:off x="311700" y="1152475"/>
            <a:ext cx="8520600" cy="37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cards dealt to each player (</a:t>
            </a:r>
            <a:r>
              <a:rPr i="1" lang="en"/>
              <a:t>hole cards)</a:t>
            </a:r>
            <a:endParaRPr i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Betting round (first betting round begins with </a:t>
            </a:r>
            <a:r>
              <a:rPr i="1" lang="en">
                <a:solidFill>
                  <a:schemeClr val="lt1"/>
                </a:solidFill>
              </a:rPr>
              <a:t>blinds</a:t>
            </a:r>
            <a:r>
              <a:rPr lang="en">
                <a:solidFill>
                  <a:schemeClr val="lt1"/>
                </a:solidFill>
              </a:rPr>
              <a:t>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Flop (3 community cards revealed)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Betting round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 (+1 community cards revealed [4 total])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Betting round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River (+1 community cards revealed [5 total])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Betting round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Settlement (</a:t>
            </a:r>
            <a:r>
              <a:rPr i="1" lang="en"/>
              <a:t>showdown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Card Rankings</a:t>
            </a:r>
            <a:endParaRPr/>
          </a:p>
        </p:txBody>
      </p:sp>
      <p:pic>
        <p:nvPicPr>
          <p:cNvPr id="223" name="Google Shape;2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9675" y="1101776"/>
            <a:ext cx="4184649" cy="279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9675" y="3979598"/>
            <a:ext cx="4184648" cy="940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E1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/>
          <p:nvPr>
            <p:ph type="title"/>
          </p:nvPr>
        </p:nvSpPr>
        <p:spPr>
          <a:xfrm>
            <a:off x="311700" y="2108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 sz="2800"/>
              <a:t>Meet the team</a:t>
            </a:r>
            <a:endParaRPr sz="2800"/>
          </a:p>
        </p:txBody>
      </p:sp>
      <p:pic>
        <p:nvPicPr>
          <p:cNvPr id="96" name="Google Shape;9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75" y="981150"/>
            <a:ext cx="1694775" cy="16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425" y="981150"/>
            <a:ext cx="1694776" cy="169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3275" y="981150"/>
            <a:ext cx="1694775" cy="16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6125" y="981150"/>
            <a:ext cx="1694775" cy="16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5950" y="2993800"/>
            <a:ext cx="1758015" cy="16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10425" y="2993800"/>
            <a:ext cx="1694774" cy="169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73275" y="2993800"/>
            <a:ext cx="1694775" cy="16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36125" y="2993800"/>
            <a:ext cx="1694776" cy="169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Poker Hand Strength</a:t>
            </a:r>
            <a:endParaRPr/>
          </a:p>
        </p:txBody>
      </p:sp>
      <p:pic>
        <p:nvPicPr>
          <p:cNvPr id="230" name="Google Shape;230;p19"/>
          <p:cNvPicPr preferRelativeResize="0"/>
          <p:nvPr/>
        </p:nvPicPr>
        <p:blipFill rotWithShape="1">
          <a:blip r:embed="rId3">
            <a:alphaModFix/>
          </a:blip>
          <a:srcRect b="0" l="0" r="0" t="15916"/>
          <a:stretch/>
        </p:blipFill>
        <p:spPr>
          <a:xfrm>
            <a:off x="1888738" y="1311613"/>
            <a:ext cx="5366525" cy="30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2023 Variant Reveal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2023 Variant - River of Blood Hold’em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 txBox="1"/>
          <p:nvPr>
            <p:ph idx="1" type="body"/>
          </p:nvPr>
        </p:nvSpPr>
        <p:spPr>
          <a:xfrm>
            <a:off x="235375" y="11333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Another card will be shown and another round of betting will occur if a red card or non-club or non-spade is shown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Occurs only in situations after the river or on the Run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Run refers to the cards that are dealt after the river in the non-spade &amp; non-club situations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u="sng"/>
              <a:t>GOAL</a:t>
            </a:r>
            <a:r>
              <a:rPr lang="en"/>
              <a:t>: If you get to the river and a red card is revealed, </a:t>
            </a:r>
            <a:r>
              <a:rPr lang="en">
                <a:solidFill>
                  <a:schemeClr val="lt1"/>
                </a:solidFill>
              </a:rPr>
              <a:t>navigate how to still make good decisions and maximize your bankroll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>
            <p:ph idx="4294967295" type="title"/>
          </p:nvPr>
        </p:nvSpPr>
        <p:spPr>
          <a:xfrm>
            <a:off x="311700" y="445025"/>
            <a:ext cx="6830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River of Blood Hold’em (Visualized)</a:t>
            </a:r>
            <a:endParaRPr/>
          </a:p>
        </p:txBody>
      </p:sp>
      <p:pic>
        <p:nvPicPr>
          <p:cNvPr id="247" name="Google Shape;24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89" y="3134524"/>
            <a:ext cx="469076" cy="585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645" y="3134533"/>
            <a:ext cx="469076" cy="58506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2"/>
          <p:cNvSpPr txBox="1"/>
          <p:nvPr/>
        </p:nvSpPr>
        <p:spPr>
          <a:xfrm>
            <a:off x="678750" y="1780175"/>
            <a:ext cx="121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2"/>
          <p:cNvSpPr txBox="1"/>
          <p:nvPr>
            <p:ph idx="4294967295" type="title"/>
          </p:nvPr>
        </p:nvSpPr>
        <p:spPr>
          <a:xfrm>
            <a:off x="498725" y="2371100"/>
            <a:ext cx="112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Flop</a:t>
            </a:r>
            <a:endParaRPr/>
          </a:p>
        </p:txBody>
      </p:sp>
      <p:pic>
        <p:nvPicPr>
          <p:cNvPr id="251" name="Google Shape;2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395" y="3134533"/>
            <a:ext cx="469076" cy="585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22"/>
          <p:cNvCxnSpPr/>
          <p:nvPr/>
        </p:nvCxnSpPr>
        <p:spPr>
          <a:xfrm>
            <a:off x="1621925" y="2657450"/>
            <a:ext cx="839100" cy="5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22"/>
          <p:cNvSpPr txBox="1"/>
          <p:nvPr>
            <p:ph idx="4294967295" type="title"/>
          </p:nvPr>
        </p:nvSpPr>
        <p:spPr>
          <a:xfrm>
            <a:off x="2537200" y="2371100"/>
            <a:ext cx="112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Turn</a:t>
            </a:r>
            <a:endParaRPr/>
          </a:p>
        </p:txBody>
      </p:sp>
      <p:pic>
        <p:nvPicPr>
          <p:cNvPr id="254" name="Google Shape;2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5014" y="3134524"/>
            <a:ext cx="469076" cy="58506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 txBox="1"/>
          <p:nvPr>
            <p:ph idx="4294967295" type="title"/>
          </p:nvPr>
        </p:nvSpPr>
        <p:spPr>
          <a:xfrm>
            <a:off x="4601650" y="3081550"/>
            <a:ext cx="26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Showdown</a:t>
            </a:r>
            <a:endParaRPr/>
          </a:p>
        </p:txBody>
      </p:sp>
      <p:sp>
        <p:nvSpPr>
          <p:cNvPr id="256" name="Google Shape;256;p22"/>
          <p:cNvSpPr txBox="1"/>
          <p:nvPr>
            <p:ph idx="4294967295" type="title"/>
          </p:nvPr>
        </p:nvSpPr>
        <p:spPr>
          <a:xfrm>
            <a:off x="5160913" y="1780175"/>
            <a:ext cx="895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Run</a:t>
            </a:r>
            <a:endParaRPr/>
          </a:p>
        </p:txBody>
      </p:sp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3964" y="3719599"/>
            <a:ext cx="469076" cy="585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2"/>
          <p:cNvCxnSpPr>
            <a:stCxn id="253" idx="3"/>
            <a:endCxn id="255" idx="1"/>
          </p:cNvCxnSpPr>
          <p:nvPr/>
        </p:nvCxnSpPr>
        <p:spPr>
          <a:xfrm>
            <a:off x="3660400" y="2657450"/>
            <a:ext cx="941400" cy="710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2"/>
          <p:cNvCxnSpPr>
            <a:stCxn id="253" idx="3"/>
            <a:endCxn id="256" idx="1"/>
          </p:cNvCxnSpPr>
          <p:nvPr/>
        </p:nvCxnSpPr>
        <p:spPr>
          <a:xfrm flipH="1" rot="10800000">
            <a:off x="3660400" y="2066450"/>
            <a:ext cx="1500600" cy="591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2"/>
          <p:cNvSpPr/>
          <p:nvPr/>
        </p:nvSpPr>
        <p:spPr>
          <a:xfrm>
            <a:off x="5290525" y="1399475"/>
            <a:ext cx="636000" cy="450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0514" y="2352874"/>
            <a:ext cx="469076" cy="5850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22"/>
          <p:cNvCxnSpPr>
            <a:endCxn id="255" idx="0"/>
          </p:cNvCxnSpPr>
          <p:nvPr/>
        </p:nvCxnSpPr>
        <p:spPr>
          <a:xfrm>
            <a:off x="5900050" y="2251750"/>
            <a:ext cx="10500" cy="82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311700" y="1960200"/>
            <a:ext cx="85206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Skeleton Bot Setup: Connecting to the Scrimmage Server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Before You Code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See Piazza post @10 to set up your development environment for Pokerbots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/>
              <a:t>Once finished, make a GitHub account to facilitate code management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Read up on using Git from the command line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Clone engine from mitpokerbots/engine-2023; create new repository for your code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Scrimmage server: download ZIP file from GitHub website and upload it directly.</a:t>
            </a:r>
            <a:endParaRPr/>
          </a:p>
        </p:txBody>
      </p:sp>
      <p:sp>
        <p:nvSpPr>
          <p:cNvPr id="279" name="Google Shape;27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Getting Set Up</a:t>
            </a:r>
            <a:endParaRPr/>
          </a:p>
        </p:txBody>
      </p:sp>
      <p:pic>
        <p:nvPicPr>
          <p:cNvPr id="280" name="Google Shape;280;p25"/>
          <p:cNvPicPr preferRelativeResize="0"/>
          <p:nvPr/>
        </p:nvPicPr>
        <p:blipFill rotWithShape="1">
          <a:blip r:embed="rId3">
            <a:alphaModFix/>
          </a:blip>
          <a:srcRect b="0" l="2704" r="0" t="0"/>
          <a:stretch/>
        </p:blipFill>
        <p:spPr>
          <a:xfrm>
            <a:off x="714125" y="2679150"/>
            <a:ext cx="4294851" cy="18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5379" y="2679150"/>
            <a:ext cx="2913245" cy="18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Testing Your Bot Locally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Engine Config Parameters</a:t>
            </a:r>
            <a:endParaRPr/>
          </a:p>
        </p:txBody>
      </p:sp>
      <p:sp>
        <p:nvSpPr>
          <p:cNvPr id="292" name="Google Shape;29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Pull the engine from github.com repository mitpokerbots/engine-2023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config.py parameters: number of hands, number of seconds, where to  bots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Overview of Skeleton Bot Architecture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c9116ec69c_1_8"/>
          <p:cNvSpPr/>
          <p:nvPr/>
        </p:nvSpPr>
        <p:spPr>
          <a:xfrm>
            <a:off x="0" y="0"/>
            <a:ext cx="9144000" cy="844200"/>
          </a:xfrm>
          <a:prstGeom prst="rect">
            <a:avLst/>
          </a:prstGeom>
          <a:solidFill>
            <a:srgbClr val="016699"/>
          </a:solidFill>
          <a:ln cap="flat" cmpd="sng" w="9525">
            <a:solidFill>
              <a:srgbClr val="0166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1c9116ec69c_1_8"/>
          <p:cNvSpPr txBox="1"/>
          <p:nvPr>
            <p:ph type="title"/>
          </p:nvPr>
        </p:nvSpPr>
        <p:spPr>
          <a:xfrm>
            <a:off x="311700" y="8050"/>
            <a:ext cx="85206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300">
                <a:solidFill>
                  <a:schemeClr val="lt1"/>
                </a:solidFill>
              </a:rPr>
              <a:t>Sponsors</a:t>
            </a:r>
            <a:endParaRPr sz="3300">
              <a:solidFill>
                <a:schemeClr val="lt1"/>
              </a:solidFill>
            </a:endParaRPr>
          </a:p>
        </p:txBody>
      </p:sp>
      <p:sp>
        <p:nvSpPr>
          <p:cNvPr id="110" name="Google Shape;110;g1c9116ec69c_1_8"/>
          <p:cNvSpPr txBox="1"/>
          <p:nvPr/>
        </p:nvSpPr>
        <p:spPr>
          <a:xfrm>
            <a:off x="-18300" y="4870925"/>
            <a:ext cx="9144000" cy="263400"/>
          </a:xfrm>
          <a:prstGeom prst="rect">
            <a:avLst/>
          </a:prstGeom>
          <a:solidFill>
            <a:srgbClr val="0166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g1c9116ec69c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2679" y="3338655"/>
            <a:ext cx="2715481" cy="69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c9116ec69c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5446" y="4271346"/>
            <a:ext cx="2171155" cy="55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g1c9116ec69c_1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6451" y="980740"/>
            <a:ext cx="1906975" cy="109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g1c9116ec69c_1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132" y="2477851"/>
            <a:ext cx="3026881" cy="69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1c9116ec69c_1_8"/>
          <p:cNvPicPr preferRelativeResize="0"/>
          <p:nvPr/>
        </p:nvPicPr>
        <p:blipFill rotWithShape="1">
          <a:blip r:embed="rId7">
            <a:alphaModFix/>
          </a:blip>
          <a:srcRect b="21846" l="4954" r="10054" t="18348"/>
          <a:stretch/>
        </p:blipFill>
        <p:spPr>
          <a:xfrm>
            <a:off x="6044550" y="2477849"/>
            <a:ext cx="2635317" cy="699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c9116ec69c_1_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16605" y="2477840"/>
            <a:ext cx="2125724" cy="69960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c9116ec69c_1_8"/>
          <p:cNvSpPr/>
          <p:nvPr/>
        </p:nvSpPr>
        <p:spPr>
          <a:xfrm>
            <a:off x="-34350" y="4169988"/>
            <a:ext cx="9212700" cy="576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1c9116ec69c_1_8"/>
          <p:cNvSpPr/>
          <p:nvPr/>
        </p:nvSpPr>
        <p:spPr>
          <a:xfrm flipH="1" rot="10800000">
            <a:off x="-3300" y="2187476"/>
            <a:ext cx="9150600" cy="34500"/>
          </a:xfrm>
          <a:prstGeom prst="rect">
            <a:avLst/>
          </a:prstGeom>
          <a:solidFill>
            <a:srgbClr val="BF9000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1c9116ec69c_1_8"/>
          <p:cNvSpPr/>
          <p:nvPr/>
        </p:nvSpPr>
        <p:spPr>
          <a:xfrm>
            <a:off x="-18300" y="806825"/>
            <a:ext cx="9144000" cy="59400"/>
          </a:xfrm>
          <a:prstGeom prst="rect">
            <a:avLst/>
          </a:prstGeom>
          <a:solidFill>
            <a:srgbClr val="CCCCCC"/>
          </a:solidFill>
          <a:ln cap="flat" cmpd="sng" w="7620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1c9116ec69c_1_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7320" y="939513"/>
            <a:ext cx="1365355" cy="1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c9116ec69c_1_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3383" y="3189069"/>
            <a:ext cx="1200116" cy="9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1c9116ec69c_1_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71550" y="4271350"/>
            <a:ext cx="555825" cy="5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1c9116ec69c_1_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97325" y="4159188"/>
            <a:ext cx="1253825" cy="78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c9116ec69c_1_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2675" y="4199475"/>
            <a:ext cx="699600" cy="6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c9116ec69c_1_8"/>
          <p:cNvPicPr preferRelativeResize="0"/>
          <p:nvPr/>
        </p:nvPicPr>
        <p:blipFill rotWithShape="1">
          <a:blip r:embed="rId14">
            <a:alphaModFix/>
          </a:blip>
          <a:srcRect b="13696" l="3079" r="3322" t="7588"/>
          <a:stretch/>
        </p:blipFill>
        <p:spPr>
          <a:xfrm>
            <a:off x="1545450" y="3323900"/>
            <a:ext cx="3137905" cy="69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c9116ec69c_1_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763925" y="3266362"/>
            <a:ext cx="1318171" cy="84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Skeleton Bot Structure</a:t>
            </a:r>
            <a:endParaRPr/>
          </a:p>
        </p:txBody>
      </p:sp>
      <p:sp>
        <p:nvSpPr>
          <p:cNvPr id="303" name="Google Shape;30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Engine info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GameState, RoundState, and BoardState classes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 walkthrough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Coding </a:t>
            </a:r>
            <a:r>
              <a:rPr lang="en">
                <a:solidFill>
                  <a:schemeClr val="lt1"/>
                </a:solidFill>
              </a:rPr>
              <a:t>reference-lecture-1</a:t>
            </a:r>
            <a:r>
              <a:rPr lang="en"/>
              <a:t> bot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Example Bot</a:t>
            </a:r>
            <a:endParaRPr/>
          </a:p>
        </p:txBody>
      </p:sp>
      <p:sp>
        <p:nvSpPr>
          <p:cNvPr id="314" name="Google Shape;31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We want to place our strongest cards strategically 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We want to raise the stakes if we are holding good cards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Eventual goal: use a more advanced method to choose our hole cards combined with more sophisticated betting logic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Giveaway Winners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3"/>
          <p:cNvSpPr txBox="1"/>
          <p:nvPr>
            <p:ph type="title"/>
          </p:nvPr>
        </p:nvSpPr>
        <p:spPr>
          <a:xfrm>
            <a:off x="490250" y="450150"/>
            <a:ext cx="66534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Average Height Game: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68.625 inches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Resume Drop: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pkr.bot/drop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600"/>
              <a:t>Giveaways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Giveaway Game: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pkr.bot/height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Raffle: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pkr.bot/hello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52" name="Google Shape;152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 overview + logistical details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 to poker + variant rules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Skeleton bot setup and connecting to the scrimmage server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your bot locally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Overview of skeleton bot architecture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Coding Lecture 1 reference bot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Class Overview + Logistical Details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kerbo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kerbot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